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runo" panose="020B0600000101010101" charset="-79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ource Han Sans KR Medium" panose="020B0600000101010101" charset="-127"/>
      <p:regular r:id="rId17"/>
    </p:embeddedFont>
    <p:embeddedFont>
      <p:font typeface="Bahnschrift SemiBold" panose="020B0502040204020203" pitchFamily="34" charset="0"/>
      <p:bold r:id="rId18"/>
    </p:embeddedFont>
    <p:embeddedFont>
      <p:font typeface="Showcard Gothic" panose="04020904020102020604" pitchFamily="82" charset="0"/>
      <p:regular r:id="rId19"/>
    </p:embeddedFont>
    <p:embeddedFont>
      <p:font typeface="Bruno Bold" panose="020B0600000101010101" charset="-79"/>
      <p:regular r:id="rId20"/>
    </p:embeddedFont>
    <p:embeddedFont>
      <p:font typeface="Arial Black" panose="020B0A04020102020204" pitchFamily="34" charset="0"/>
      <p:bold r:id="rId21"/>
    </p:embeddedFont>
    <p:embeddedFont>
      <p:font typeface="Do Hyeon" pitchFamily="2" charset="-127"/>
      <p:regular r:id="rId22"/>
    </p:embeddedFont>
    <p:embeddedFont>
      <p:font typeface="Source Han Sans KR Bold" panose="020B0600000101010101" charset="-127"/>
      <p:regular r:id="rId23"/>
    </p:embeddedFont>
    <p:embeddedFont>
      <p:font typeface="Source Han Sans KR" panose="020B0600000101010101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02180" y="4092709"/>
            <a:ext cx="124662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Total Employment 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2181" y="5660047"/>
            <a:ext cx="925416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49600" y="990600"/>
            <a:ext cx="14097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2025.01.03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44996" y="6995990"/>
            <a:ext cx="83160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925800" y="990600"/>
            <a:ext cx="1333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2025.01.03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6096" y="1160226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06096" y="2367372"/>
            <a:ext cx="949971" cy="9499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981082" y="2105435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981082" y="3312581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9506096" y="3574519"/>
            <a:ext cx="949971" cy="94997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9981082" y="4519727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9506096" y="4781665"/>
            <a:ext cx="949971" cy="94997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9981082" y="5726874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9506096" y="5988811"/>
            <a:ext cx="949971" cy="94997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9981082" y="6934020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9506096" y="7195958"/>
            <a:ext cx="949971" cy="9499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9981082" y="8141166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9506096" y="8403104"/>
            <a:ext cx="949971" cy="94997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9981082" y="9348313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431224" y="3175253"/>
            <a:ext cx="4347651" cy="1077930"/>
          </a:xfrm>
          <a:custGeom>
            <a:avLst/>
            <a:gdLst/>
            <a:ahLst/>
            <a:cxnLst/>
            <a:rect l="l" t="t" r="r" b="b"/>
            <a:pathLst>
              <a:path w="4347651" h="1077930">
                <a:moveTo>
                  <a:pt x="0" y="0"/>
                </a:moveTo>
                <a:lnTo>
                  <a:pt x="4347652" y="0"/>
                </a:lnTo>
                <a:lnTo>
                  <a:pt x="4347652" y="1077930"/>
                </a:lnTo>
                <a:lnTo>
                  <a:pt x="0" y="107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542691" y="3095135"/>
            <a:ext cx="5115806" cy="1686529"/>
          </a:xfrm>
          <a:custGeom>
            <a:avLst/>
            <a:gdLst/>
            <a:ahLst/>
            <a:cxnLst/>
            <a:rect l="l" t="t" r="r" b="b"/>
            <a:pathLst>
              <a:path w="5115806" h="1686529">
                <a:moveTo>
                  <a:pt x="0" y="0"/>
                </a:moveTo>
                <a:lnTo>
                  <a:pt x="5115806" y="0"/>
                </a:lnTo>
                <a:lnTo>
                  <a:pt x="5115806" y="1686530"/>
                </a:lnTo>
                <a:lnTo>
                  <a:pt x="0" y="1686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469514" y="4546022"/>
            <a:ext cx="4915103" cy="1442790"/>
          </a:xfrm>
          <a:custGeom>
            <a:avLst/>
            <a:gdLst/>
            <a:ahLst/>
            <a:cxnLst/>
            <a:rect l="l" t="t" r="r" b="b"/>
            <a:pathLst>
              <a:path w="4915103" h="1442790">
                <a:moveTo>
                  <a:pt x="0" y="0"/>
                </a:moveTo>
                <a:lnTo>
                  <a:pt x="4915103" y="0"/>
                </a:lnTo>
                <a:lnTo>
                  <a:pt x="4915103" y="1442789"/>
                </a:lnTo>
                <a:lnTo>
                  <a:pt x="0" y="144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0888257" y="1121814"/>
            <a:ext cx="2209800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개요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88257" y="2328960"/>
            <a:ext cx="2209800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디렉토리 구조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32725" y="1374383"/>
            <a:ext cx="496714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68840" y="2581529"/>
            <a:ext cx="624483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888257" y="3536107"/>
            <a:ext cx="3156645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Portfolio 주요 파일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65752" y="3788676"/>
            <a:ext cx="630659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888257" y="4743253"/>
            <a:ext cx="4882604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Total Employment Site 기능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58497" y="4995822"/>
            <a:ext cx="645170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88257" y="5950399"/>
            <a:ext cx="3017639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크롤링 데이터 처리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67129" y="6202968"/>
            <a:ext cx="627906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888257" y="7157546"/>
            <a:ext cx="1508820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기술 스택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60915" y="7410114"/>
            <a:ext cx="640333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888256" y="8364692"/>
            <a:ext cx="1227543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문제점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681602" y="8617261"/>
            <a:ext cx="598959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570009" y="5637999"/>
            <a:ext cx="1228201" cy="653137"/>
            <a:chOff x="0" y="0"/>
            <a:chExt cx="323477" cy="172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3477" cy="172020"/>
            </a:xfrm>
            <a:custGeom>
              <a:avLst/>
              <a:gdLst/>
              <a:ahLst/>
              <a:cxnLst/>
              <a:rect l="l" t="t" r="r" b="b"/>
              <a:pathLst>
                <a:path w="323477" h="172020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07910" y="5637999"/>
            <a:ext cx="1228201" cy="653137"/>
            <a:chOff x="0" y="0"/>
            <a:chExt cx="323477" cy="1720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3477" cy="172020"/>
            </a:xfrm>
            <a:custGeom>
              <a:avLst/>
              <a:gdLst/>
              <a:ahLst/>
              <a:cxnLst/>
              <a:rect l="l" t="t" r="r" b="b"/>
              <a:pathLst>
                <a:path w="323477" h="172020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47633" y="5637999"/>
            <a:ext cx="1228201" cy="653137"/>
            <a:chOff x="0" y="0"/>
            <a:chExt cx="323477" cy="1720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3477" cy="172020"/>
            </a:xfrm>
            <a:custGeom>
              <a:avLst/>
              <a:gdLst/>
              <a:ahLst/>
              <a:cxnLst/>
              <a:rect l="l" t="t" r="r" b="b"/>
              <a:pathLst>
                <a:path w="323477" h="172020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084703" y="6740196"/>
            <a:ext cx="754062" cy="659462"/>
          </a:xfrm>
          <a:custGeom>
            <a:avLst/>
            <a:gdLst/>
            <a:ahLst/>
            <a:cxnLst/>
            <a:rect l="l" t="t" r="r" b="b"/>
            <a:pathLst>
              <a:path w="754062" h="659462">
                <a:moveTo>
                  <a:pt x="0" y="0"/>
                </a:moveTo>
                <a:lnTo>
                  <a:pt x="754062" y="0"/>
                </a:lnTo>
                <a:lnTo>
                  <a:pt x="754062" y="659462"/>
                </a:lnTo>
                <a:lnTo>
                  <a:pt x="0" y="65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777093" y="6635249"/>
            <a:ext cx="814032" cy="869355"/>
          </a:xfrm>
          <a:custGeom>
            <a:avLst/>
            <a:gdLst/>
            <a:ahLst/>
            <a:cxnLst/>
            <a:rect l="l" t="t" r="r" b="b"/>
            <a:pathLst>
              <a:path w="814032" h="869355">
                <a:moveTo>
                  <a:pt x="0" y="0"/>
                </a:moveTo>
                <a:lnTo>
                  <a:pt x="814033" y="0"/>
                </a:lnTo>
                <a:lnTo>
                  <a:pt x="814033" y="869355"/>
                </a:lnTo>
                <a:lnTo>
                  <a:pt x="0" y="869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424535" y="6678278"/>
            <a:ext cx="794952" cy="783297"/>
          </a:xfrm>
          <a:custGeom>
            <a:avLst/>
            <a:gdLst/>
            <a:ahLst/>
            <a:cxnLst/>
            <a:rect l="l" t="t" r="r" b="b"/>
            <a:pathLst>
              <a:path w="794952" h="783297">
                <a:moveTo>
                  <a:pt x="0" y="0"/>
                </a:moveTo>
                <a:lnTo>
                  <a:pt x="794952" y="0"/>
                </a:lnTo>
                <a:lnTo>
                  <a:pt x="794952" y="783297"/>
                </a:lnTo>
                <a:lnTo>
                  <a:pt x="0" y="783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43057" y="4215143"/>
            <a:ext cx="9116620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주요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기능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marL="474231" lvl="1" indent="-237115" algn="l">
              <a:lnSpc>
                <a:spcPts val="3075"/>
              </a:lnSpc>
              <a:buFont typeface="Arial"/>
              <a:buChar char="•"/>
            </a:pP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다양한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취업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인크루트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사람인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잡코리아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에서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인기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순위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보여줌</a:t>
            </a: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474231" lvl="1" indent="-237115" algn="l">
              <a:lnSpc>
                <a:spcPts val="3075"/>
              </a:lnSpc>
              <a:buFont typeface="Arial"/>
              <a:buChar char="•"/>
            </a:pP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원하는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검색어를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입력하면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검색어에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따른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크롤링을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통해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표현</a:t>
            </a: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474231" lvl="1" indent="-237115" algn="l">
              <a:lnSpc>
                <a:spcPts val="3075"/>
              </a:lnSpc>
              <a:buFont typeface="Arial"/>
              <a:buChar char="•"/>
            </a:pP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SQL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데이터베이스를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통해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관리</a:t>
            </a: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75"/>
              </a:lnSpc>
              <a:spcBef>
                <a:spcPct val="0"/>
              </a:spcBef>
            </a:pP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59677" y="5669293"/>
            <a:ext cx="44886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9F3EF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97578" y="5669293"/>
            <a:ext cx="44886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9F3EF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37301" y="5669293"/>
            <a:ext cx="44886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33582" y="7859938"/>
            <a:ext cx="70105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혁신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96201" y="7859938"/>
            <a:ext cx="105162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효율성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35924" y="7859938"/>
            <a:ext cx="10516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확장성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1266" y="3423750"/>
            <a:ext cx="871874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5"/>
              </a:lnSpc>
              <a:spcBef>
                <a:spcPct val="0"/>
              </a:spcBef>
            </a:pPr>
            <a:r>
              <a:rPr lang="en-US" sz="3189" b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프로젝트 구조: Flask 기반의 포트폴리오 웹사이트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130945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EMPLOYMENT SITE 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INTEGRATION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21657" y="971882"/>
            <a:ext cx="16335292" cy="8494352"/>
          </a:xfrm>
          <a:custGeom>
            <a:avLst/>
            <a:gdLst/>
            <a:ahLst/>
            <a:cxnLst/>
            <a:rect l="l" t="t" r="r" b="b"/>
            <a:pathLst>
              <a:path w="16335292" h="8494352">
                <a:moveTo>
                  <a:pt x="0" y="0"/>
                </a:moveTo>
                <a:lnTo>
                  <a:pt x="16335292" y="0"/>
                </a:lnTo>
                <a:lnTo>
                  <a:pt x="16335292" y="8494352"/>
                </a:lnTo>
                <a:lnTo>
                  <a:pt x="0" y="849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7867" y="606425"/>
            <a:ext cx="1130945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4450" y="1064976"/>
            <a:ext cx="3281750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디렉토리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구조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908214" y="2747937"/>
            <a:ext cx="10895167" cy="573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 portfolio.py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메인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Flask 앱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정의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블루프린트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등록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en-US" sz="2872" b="1" dirty="0" smtClean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.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HTML </a:t>
            </a:r>
            <a:r>
              <a:rPr lang="en-US" sz="2872" b="1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템플릿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index.html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홈페이지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Home.html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로그인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후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보여지는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대시보드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login.html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로그인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개발일지.html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개발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기록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경력기술서.htm l: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경력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기술서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교육내용.html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교육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이수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내용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이력서.html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개인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이력서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자기소개.html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자기소개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  <a:spcBef>
                <a:spcPct val="0"/>
              </a:spcBef>
            </a:pP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7867" y="606425"/>
            <a:ext cx="139437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Portfolio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주요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기능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smtClean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및 HTML </a:t>
            </a:r>
            <a:r>
              <a:rPr lang="en-US" sz="4000" b="1" dirty="0" err="1" smtClean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템플릿</a:t>
            </a:r>
            <a:r>
              <a:rPr lang="en-US" sz="4000" b="1" dirty="0" smtClean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설명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7867" y="606425"/>
            <a:ext cx="3711327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 Total Employment 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5945" y="1064976"/>
            <a:ext cx="8183255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취업사이트 관련 모듈 구조 및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8214" y="2747937"/>
            <a:ext cx="14563537" cy="629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0040" lvl="1" algn="l">
              <a:lnSpc>
                <a:spcPts val="4020"/>
              </a:lnSpc>
            </a:pPr>
            <a:r>
              <a:rPr lang="en-US" sz="2872" dirty="0" smtClean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en-US" sz="2872" b="1" dirty="0" smtClean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site.py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Flask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블루프린트로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구현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관리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en-US" sz="2872" dirty="0" smtClean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b="1" dirty="0" smtClean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HTML </a:t>
            </a:r>
            <a:r>
              <a:rPr lang="en-US" sz="2872" b="1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템플릿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employment_index.html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SQL에서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Top 10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이동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버튼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search.html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사용자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입력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기반으로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크롤링하여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SQL에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total.html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통합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saramin.html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사람인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별도로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incruit.htm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인크루트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별도로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jobkorea.html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잡코리아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별도로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  <a:spcBef>
                <a:spcPct val="0"/>
              </a:spcBef>
            </a:pP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7867" y="606425"/>
            <a:ext cx="251445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크롤링 데이터 처리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9602" y="1064976"/>
            <a:ext cx="4704398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데이터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흐름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및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처리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08214" y="2747937"/>
            <a:ext cx="14563537" cy="252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사용자가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입력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search.html에서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실행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SQL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파일에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각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(total.html, saramin.html, incruit.html, jobkorea.html)</a:t>
            </a:r>
          </a:p>
          <a:p>
            <a:pPr algn="l">
              <a:lnSpc>
                <a:spcPts val="3655"/>
              </a:lnSpc>
              <a:spcBef>
                <a:spcPct val="0"/>
              </a:spcBef>
            </a:pP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5" y="2652649"/>
            <a:ext cx="9925794" cy="66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백엔드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Flask,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블루프린트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, SQL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데이터베이스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Showcard Gothic" panose="04020904020102020604" pitchFamily="82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23585" y="3556000"/>
            <a:ext cx="893772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CC0DF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프론트엔드</a:t>
            </a:r>
            <a:r>
              <a:rPr lang="en-US" sz="3999" b="1" dirty="0">
                <a:solidFill>
                  <a:srgbClr val="0CC0DF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HTML5, CSS3,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3585" y="4464050"/>
            <a:ext cx="4070449" cy="66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92D05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크롤링</a:t>
            </a:r>
            <a:r>
              <a:rPr lang="en-US" sz="3999" b="1" dirty="0">
                <a:solidFill>
                  <a:srgbClr val="92D05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Selenium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7867" y="606425"/>
            <a:ext cx="125730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기술</a:t>
            </a:r>
            <a:r>
              <a:rPr 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스택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프로젝트에서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 smtClean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42635" y="5391421"/>
            <a:ext cx="11763965" cy="665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데이터베이스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관리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pymysql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xampp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HeidiSQL</a:t>
            </a:r>
            <a:endParaRPr lang="en-US" sz="3999" b="1" dirty="0">
              <a:solidFill>
                <a:srgbClr val="00B0F0"/>
              </a:solidFill>
              <a:latin typeface="Showcard Gothic" panose="04020904020102020604" pitchFamily="82" charset="0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391432" y="5792840"/>
            <a:ext cx="5621798" cy="2611493"/>
            <a:chOff x="0" y="0"/>
            <a:chExt cx="1480638" cy="6878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0638" cy="687801"/>
            </a:xfrm>
            <a:custGeom>
              <a:avLst/>
              <a:gdLst/>
              <a:ahLst/>
              <a:cxnLst/>
              <a:rect l="l" t="t" r="r" b="b"/>
              <a:pathLst>
                <a:path w="1480638" h="687801">
                  <a:moveTo>
                    <a:pt x="28920" y="0"/>
                  </a:moveTo>
                  <a:lnTo>
                    <a:pt x="1451719" y="0"/>
                  </a:lnTo>
                  <a:cubicBezTo>
                    <a:pt x="1467690" y="0"/>
                    <a:pt x="1480638" y="12948"/>
                    <a:pt x="1480638" y="28920"/>
                  </a:cubicBezTo>
                  <a:lnTo>
                    <a:pt x="1480638" y="658881"/>
                  </a:lnTo>
                  <a:cubicBezTo>
                    <a:pt x="1480638" y="666551"/>
                    <a:pt x="1477591" y="673907"/>
                    <a:pt x="1472168" y="679330"/>
                  </a:cubicBezTo>
                  <a:cubicBezTo>
                    <a:pt x="1466744" y="684754"/>
                    <a:pt x="1459389" y="687801"/>
                    <a:pt x="1451719" y="687801"/>
                  </a:cubicBezTo>
                  <a:lnTo>
                    <a:pt x="28920" y="687801"/>
                  </a:lnTo>
                  <a:cubicBezTo>
                    <a:pt x="12948" y="687801"/>
                    <a:pt x="0" y="674853"/>
                    <a:pt x="0" y="658881"/>
                  </a:cubicBezTo>
                  <a:lnTo>
                    <a:pt x="0" y="28920"/>
                  </a:lnTo>
                  <a:cubicBezTo>
                    <a:pt x="0" y="12948"/>
                    <a:pt x="12948" y="0"/>
                    <a:pt x="28920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0638" cy="73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67928" y="5792840"/>
            <a:ext cx="5621798" cy="2611493"/>
            <a:chOff x="0" y="0"/>
            <a:chExt cx="1480638" cy="687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80638" cy="687801"/>
            </a:xfrm>
            <a:custGeom>
              <a:avLst/>
              <a:gdLst/>
              <a:ahLst/>
              <a:cxnLst/>
              <a:rect l="l" t="t" r="r" b="b"/>
              <a:pathLst>
                <a:path w="1480638" h="687801">
                  <a:moveTo>
                    <a:pt x="28920" y="0"/>
                  </a:moveTo>
                  <a:lnTo>
                    <a:pt x="1451719" y="0"/>
                  </a:lnTo>
                  <a:cubicBezTo>
                    <a:pt x="1467690" y="0"/>
                    <a:pt x="1480638" y="12948"/>
                    <a:pt x="1480638" y="28920"/>
                  </a:cubicBezTo>
                  <a:lnTo>
                    <a:pt x="1480638" y="658881"/>
                  </a:lnTo>
                  <a:cubicBezTo>
                    <a:pt x="1480638" y="666551"/>
                    <a:pt x="1477591" y="673907"/>
                    <a:pt x="1472168" y="679330"/>
                  </a:cubicBezTo>
                  <a:cubicBezTo>
                    <a:pt x="1466744" y="684754"/>
                    <a:pt x="1459389" y="687801"/>
                    <a:pt x="1451719" y="687801"/>
                  </a:cubicBezTo>
                  <a:lnTo>
                    <a:pt x="28920" y="687801"/>
                  </a:lnTo>
                  <a:cubicBezTo>
                    <a:pt x="12948" y="687801"/>
                    <a:pt x="0" y="674853"/>
                    <a:pt x="0" y="658881"/>
                  </a:cubicBezTo>
                  <a:lnTo>
                    <a:pt x="0" y="28920"/>
                  </a:lnTo>
                  <a:cubicBezTo>
                    <a:pt x="0" y="12948"/>
                    <a:pt x="12948" y="0"/>
                    <a:pt x="28920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0638" cy="735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19408" y="6464206"/>
            <a:ext cx="3895792" cy="1268761"/>
            <a:chOff x="0" y="0"/>
            <a:chExt cx="4754463" cy="169168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595519" cy="767162"/>
              <a:chOff x="0" y="0"/>
              <a:chExt cx="315164" cy="1515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5164" cy="151538"/>
              </a:xfrm>
              <a:custGeom>
                <a:avLst/>
                <a:gdLst/>
                <a:ahLst/>
                <a:cxnLst/>
                <a:rect l="l" t="t" r="r" b="b"/>
                <a:pathLst>
                  <a:path w="315164" h="151538">
                    <a:moveTo>
                      <a:pt x="75769" y="0"/>
                    </a:moveTo>
                    <a:lnTo>
                      <a:pt x="239395" y="0"/>
                    </a:lnTo>
                    <a:cubicBezTo>
                      <a:pt x="281241" y="0"/>
                      <a:pt x="315164" y="33923"/>
                      <a:pt x="315164" y="75769"/>
                    </a:cubicBezTo>
                    <a:lnTo>
                      <a:pt x="315164" y="75769"/>
                    </a:lnTo>
                    <a:cubicBezTo>
                      <a:pt x="315164" y="95864"/>
                      <a:pt x="307181" y="115136"/>
                      <a:pt x="292972" y="129346"/>
                    </a:cubicBezTo>
                    <a:cubicBezTo>
                      <a:pt x="278762" y="143555"/>
                      <a:pt x="259490" y="151538"/>
                      <a:pt x="239395" y="151538"/>
                    </a:cubicBezTo>
                    <a:lnTo>
                      <a:pt x="75769" y="151538"/>
                    </a:lnTo>
                    <a:cubicBezTo>
                      <a:pt x="33923" y="151538"/>
                      <a:pt x="0" y="117615"/>
                      <a:pt x="0" y="75769"/>
                    </a:cubicBezTo>
                    <a:lnTo>
                      <a:pt x="0" y="75769"/>
                    </a:lnTo>
                    <a:cubicBezTo>
                      <a:pt x="0" y="33923"/>
                      <a:pt x="33923" y="0"/>
                      <a:pt x="7576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15164" cy="189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35167" y="134873"/>
              <a:ext cx="74037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F9F3E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목표1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5406"/>
              <a:ext cx="475446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시장</a:t>
              </a:r>
              <a:r>
                <a:rPr lang="en-US" sz="3000" b="1" dirty="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점유율</a:t>
              </a:r>
              <a:r>
                <a:rPr lang="en-US" sz="3000" b="1" dirty="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15% </a:t>
              </a:r>
              <a:r>
                <a:rPr lang="en-US" sz="3000" b="1" dirty="0" err="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증가</a:t>
              </a:r>
              <a:endParaRPr 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20658" y="6493710"/>
            <a:ext cx="4209742" cy="1209752"/>
            <a:chOff x="0" y="0"/>
            <a:chExt cx="5221784" cy="161300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595519" cy="767162"/>
              <a:chOff x="0" y="0"/>
              <a:chExt cx="315164" cy="15153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15164" cy="151538"/>
              </a:xfrm>
              <a:custGeom>
                <a:avLst/>
                <a:gdLst/>
                <a:ahLst/>
                <a:cxnLst/>
                <a:rect l="l" t="t" r="r" b="b"/>
                <a:pathLst>
                  <a:path w="315164" h="151538">
                    <a:moveTo>
                      <a:pt x="75769" y="0"/>
                    </a:moveTo>
                    <a:lnTo>
                      <a:pt x="239395" y="0"/>
                    </a:lnTo>
                    <a:cubicBezTo>
                      <a:pt x="281241" y="0"/>
                      <a:pt x="315164" y="33923"/>
                      <a:pt x="315164" y="75769"/>
                    </a:cubicBezTo>
                    <a:lnTo>
                      <a:pt x="315164" y="75769"/>
                    </a:lnTo>
                    <a:cubicBezTo>
                      <a:pt x="315164" y="95864"/>
                      <a:pt x="307181" y="115136"/>
                      <a:pt x="292972" y="129346"/>
                    </a:cubicBezTo>
                    <a:cubicBezTo>
                      <a:pt x="278762" y="143555"/>
                      <a:pt x="259490" y="151538"/>
                      <a:pt x="239395" y="151538"/>
                    </a:cubicBezTo>
                    <a:lnTo>
                      <a:pt x="75769" y="151538"/>
                    </a:lnTo>
                    <a:cubicBezTo>
                      <a:pt x="33923" y="151538"/>
                      <a:pt x="0" y="117615"/>
                      <a:pt x="0" y="75769"/>
                    </a:cubicBezTo>
                    <a:lnTo>
                      <a:pt x="0" y="75769"/>
                    </a:lnTo>
                    <a:cubicBezTo>
                      <a:pt x="0" y="33923"/>
                      <a:pt x="33923" y="0"/>
                      <a:pt x="7576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315164" cy="1896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35167" y="134873"/>
              <a:ext cx="74037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F9F3E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목표2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36728"/>
              <a:ext cx="522178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사용자</a:t>
              </a:r>
              <a:r>
                <a:rPr lang="en-US" sz="3000" b="1" dirty="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만족도</a:t>
              </a:r>
              <a:r>
                <a:rPr lang="en-US" sz="3000" b="1" dirty="0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20% </a:t>
              </a:r>
              <a:r>
                <a:rPr lang="en-US" sz="3000" b="1" dirty="0" err="1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향상</a:t>
              </a:r>
              <a:endParaRPr 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5112756" y="4651219"/>
            <a:ext cx="179150" cy="698813"/>
          </a:xfrm>
          <a:custGeom>
            <a:avLst/>
            <a:gdLst/>
            <a:ahLst/>
            <a:cxnLst/>
            <a:rect l="l" t="t" r="r" b="b"/>
            <a:pathLst>
              <a:path w="179150" h="698813">
                <a:moveTo>
                  <a:pt x="0" y="0"/>
                </a:moveTo>
                <a:lnTo>
                  <a:pt x="179150" y="0"/>
                </a:lnTo>
                <a:lnTo>
                  <a:pt x="179150" y="698812"/>
                </a:lnTo>
                <a:lnTo>
                  <a:pt x="0" y="698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289252" y="4581070"/>
            <a:ext cx="179150" cy="698813"/>
          </a:xfrm>
          <a:custGeom>
            <a:avLst/>
            <a:gdLst/>
            <a:ahLst/>
            <a:cxnLst/>
            <a:rect l="l" t="t" r="r" b="b"/>
            <a:pathLst>
              <a:path w="179150" h="698813">
                <a:moveTo>
                  <a:pt x="0" y="0"/>
                </a:moveTo>
                <a:lnTo>
                  <a:pt x="179150" y="0"/>
                </a:lnTo>
                <a:lnTo>
                  <a:pt x="179150" y="698813"/>
                </a:lnTo>
                <a:lnTo>
                  <a:pt x="0" y="698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54050" y="1084026"/>
            <a:ext cx="347476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 smtClean="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문제점</a:t>
            </a:r>
            <a:endParaRPr lang="en-US" sz="4500" b="1" dirty="0">
              <a:solidFill>
                <a:srgbClr val="EB1D26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606425"/>
            <a:ext cx="188550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ABC 프로젝트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18650" y="3388663"/>
            <a:ext cx="556736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시장 점유율의 월별 증가율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61486" y="3388663"/>
            <a:ext cx="60346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새로운 사용자의 월별 증가율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379</Words>
  <Application>Microsoft Office PowerPoint</Application>
  <PresentationFormat>사용자 지정</PresentationFormat>
  <Paragraphs>83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Bruno</vt:lpstr>
      <vt:lpstr>Calibri</vt:lpstr>
      <vt:lpstr>Source Han Sans KR Medium</vt:lpstr>
      <vt:lpstr>Bahnschrift SemiBold</vt:lpstr>
      <vt:lpstr>Showcard Gothic</vt:lpstr>
      <vt:lpstr>Bruno Bold</vt:lpstr>
      <vt:lpstr>Arial Black</vt:lpstr>
      <vt:lpstr>Do Hyeon</vt:lpstr>
      <vt:lpstr>Arial</vt:lpstr>
      <vt:lpstr>Source Han Sans KR Bold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sejoing</cp:lastModifiedBy>
  <cp:revision>3</cp:revision>
  <dcterms:created xsi:type="dcterms:W3CDTF">2006-08-16T00:00:00Z</dcterms:created>
  <dcterms:modified xsi:type="dcterms:W3CDTF">2025-01-05T07:33:45Z</dcterms:modified>
  <dc:identifier>DAGbIRtN0Xk</dc:identifier>
</cp:coreProperties>
</file>